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6"/>
  </p:notesMasterIdLst>
  <p:sldIdLst>
    <p:sldId id="261" r:id="rId3"/>
    <p:sldId id="262" r:id="rId4"/>
    <p:sldId id="263" r:id="rId5"/>
  </p:sldIdLst>
  <p:sldSz cx="9144000" cy="5143500" type="screen16x9"/>
  <p:notesSz cx="6858000" cy="9144000"/>
  <p:embeddedFontLst>
    <p:embeddedFont>
      <p:font typeface="Nanum Gothic" panose="020B0600000101010101" charset="-127"/>
      <p:regular r:id="rId7"/>
      <p:bold r:id="rId8"/>
    </p:embeddedFont>
    <p:embeddedFont>
      <p:font typeface="Malgun Gothic" panose="020B0503020000020004" pitchFamily="50" charset="-127"/>
      <p:regular r:id="rId9"/>
      <p:bold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SemiBold" panose="000007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919191"/>
    <a:srgbClr val="CBCBCB"/>
    <a:srgbClr val="F8F8F8"/>
    <a:srgbClr val="002060"/>
    <a:srgbClr val="385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88674ec9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288674ec9c8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5" name="Google Shape;265;g288674ec9c8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>
  <p:cSld name="구역 머리글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4820007"/>
            <a:ext cx="9144000" cy="32996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242646" y="-20537"/>
            <a:ext cx="1188132" cy="16201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355839" y="202586"/>
            <a:ext cx="7886700" cy="556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000"/>
              <a:buFont typeface="Nanum Gothic"/>
              <a:buNone/>
              <a:defRPr sz="3000" b="1" i="0" u="none" strike="noStrike" cap="none">
                <a:solidFill>
                  <a:srgbClr val="1F3864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None/>
              <a:defRPr sz="1400" b="1"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4340165" y="4860062"/>
            <a:ext cx="4636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7700963" y="4836319"/>
            <a:ext cx="1428750" cy="300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342900" y="924866"/>
            <a:ext cx="7886700" cy="37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⮚"/>
              <a:defRPr sz="21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"/>
              <a:buChar char="•"/>
              <a:defRPr sz="18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✔"/>
              <a:defRPr sz="15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Nanum Gothic"/>
              <a:buChar char="•"/>
              <a:defRPr sz="140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>
  <p:cSld name="구역 머리글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/>
          <p:nvPr/>
        </p:nvSpPr>
        <p:spPr>
          <a:xfrm>
            <a:off x="0" y="4820007"/>
            <a:ext cx="9144000" cy="32996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242646" y="-20537"/>
            <a:ext cx="1188132" cy="16201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55839" y="202586"/>
            <a:ext cx="7886700" cy="556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4340165" y="4860062"/>
            <a:ext cx="4636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7700963" y="4836319"/>
            <a:ext cx="1428750" cy="300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marR="0" lvl="0" indent="-22860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342900" y="924866"/>
            <a:ext cx="7886700" cy="37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oto Sans Symbols"/>
              <a:buChar char="⮚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✔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18" name="Google Shape;118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2822122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5957888" y="4767262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sldNum" idx="12"/>
          </p:nvPr>
        </p:nvSpPr>
        <p:spPr>
          <a:xfrm>
            <a:off x="4340165" y="6890212"/>
            <a:ext cx="463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>
                <a:latin typeface="Nanum Gothic"/>
                <a:ea typeface="Nanum Gothic"/>
                <a:cs typeface="Nanum Gothic"/>
                <a:sym typeface="Nanum Gothic"/>
              </a:rPr>
              <a:t>1</a:t>
            </a:fld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268" name="Google Shape;268;p31"/>
          <p:cNvGrpSpPr/>
          <p:nvPr/>
        </p:nvGrpSpPr>
        <p:grpSpPr>
          <a:xfrm>
            <a:off x="346600" y="884175"/>
            <a:ext cx="8674530" cy="3767250"/>
            <a:chOff x="346600" y="884175"/>
            <a:chExt cx="8674530" cy="3767250"/>
          </a:xfrm>
        </p:grpSpPr>
        <p:sp>
          <p:nvSpPr>
            <p:cNvPr id="269" name="Google Shape;269;p31"/>
            <p:cNvSpPr/>
            <p:nvPr/>
          </p:nvSpPr>
          <p:spPr>
            <a:xfrm>
              <a:off x="355325" y="1012650"/>
              <a:ext cx="5139300" cy="800700"/>
            </a:xfrm>
            <a:prstGeom prst="roundRect">
              <a:avLst>
                <a:gd name="adj" fmla="val 1816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 i="0" u="none" strike="noStrike" cap="none">
                <a:solidFill>
                  <a:srgbClr val="00206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0" name="Google Shape;270;p31"/>
            <p:cNvSpPr txBox="1"/>
            <p:nvPr/>
          </p:nvSpPr>
          <p:spPr>
            <a:xfrm>
              <a:off x="510101" y="1100583"/>
              <a:ext cx="4940100" cy="62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b" anchorCtr="0">
              <a:spAutoFit/>
            </a:bodyPr>
            <a:lstStyle/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robot autonomous driving technology applicable to the dynamic environmental changes of construction sites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a worker-robot interface based on augmented reality for construction work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pic>
          <p:nvPicPr>
            <p:cNvPr id="271" name="Google Shape;271;p31" descr="Bricklaying robot SAM100 could bring more efficiencies to masonry - ExakTi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660927" y="884183"/>
              <a:ext cx="2368200" cy="1424700"/>
            </a:xfrm>
            <a:prstGeom prst="roundRect">
              <a:avLst>
                <a:gd name="adj" fmla="val 5744"/>
              </a:avLst>
            </a:prstGeom>
            <a:noFill/>
            <a:ln>
              <a:noFill/>
            </a:ln>
          </p:spPr>
        </p:pic>
        <p:pic>
          <p:nvPicPr>
            <p:cNvPr id="272" name="Google Shape;272;p31" descr="HoloLens 2 and 4D construction - AEC Magazine"/>
            <p:cNvPicPr preferRelativeResize="0"/>
            <p:nvPr/>
          </p:nvPicPr>
          <p:blipFill rotWithShape="1">
            <a:blip r:embed="rId4">
              <a:alphaModFix/>
            </a:blip>
            <a:srcRect t="-516" b="-698"/>
            <a:stretch/>
          </p:blipFill>
          <p:spPr>
            <a:xfrm>
              <a:off x="6652930" y="2030346"/>
              <a:ext cx="2368200" cy="1373100"/>
            </a:xfrm>
            <a:prstGeom prst="roundRect">
              <a:avLst>
                <a:gd name="adj" fmla="val 6662"/>
              </a:avLst>
            </a:prstGeom>
            <a:noFill/>
            <a:ln>
              <a:noFill/>
            </a:ln>
          </p:spPr>
        </p:pic>
        <p:sp>
          <p:nvSpPr>
            <p:cNvPr id="274" name="Google Shape;274;p31"/>
            <p:cNvSpPr/>
            <p:nvPr/>
          </p:nvSpPr>
          <p:spPr>
            <a:xfrm>
              <a:off x="737069" y="884175"/>
              <a:ext cx="4479600" cy="273900"/>
            </a:xfrm>
            <a:prstGeom prst="roundRect">
              <a:avLst>
                <a:gd name="adj" fmla="val 16667"/>
              </a:avLst>
            </a:prstGeom>
            <a:solidFill>
              <a:srgbClr val="33333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ko" sz="800" dirty="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Construction Automation Technology Using Construction Robots</a:t>
              </a:r>
              <a:endParaRPr sz="1000" dirty="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55325" y="2202451"/>
              <a:ext cx="5139300" cy="978300"/>
            </a:xfrm>
            <a:prstGeom prst="roundRect">
              <a:avLst>
                <a:gd name="adj" fmla="val 1816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 i="0" u="none" strike="noStrike" cap="none">
                <a:solidFill>
                  <a:srgbClr val="00206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6" name="Google Shape;276;p31"/>
            <p:cNvSpPr txBox="1"/>
            <p:nvPr/>
          </p:nvSpPr>
          <p:spPr>
            <a:xfrm>
              <a:off x="510101" y="2273595"/>
              <a:ext cx="4940100" cy="8463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b" anchorCtr="0">
              <a:spAutoFit/>
            </a:bodyPr>
            <a:lstStyle/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sensing devices for on-site environmental information and modules for generating digital twin models for site management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Automatic construction of standard image datasets for construction and Multi-Camera site monitoring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a multidimensional Moral Turing Test for the ethical use of AI in construction bidding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737069" y="2057125"/>
              <a:ext cx="4479600" cy="273900"/>
            </a:xfrm>
            <a:prstGeom prst="roundRect">
              <a:avLst>
                <a:gd name="adj" fmla="val 16667"/>
              </a:avLst>
            </a:prstGeom>
            <a:solidFill>
              <a:srgbClr val="33333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ko" sz="80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Digital Twin and AI-based Smart Construction Business Management Technology</a:t>
              </a:r>
              <a:endParaRPr sz="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346600" y="3646706"/>
              <a:ext cx="5139300" cy="839100"/>
            </a:xfrm>
            <a:prstGeom prst="roundRect">
              <a:avLst>
                <a:gd name="adj" fmla="val 1816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 i="0" u="none" strike="noStrike" cap="none">
                <a:solidFill>
                  <a:srgbClr val="00206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9" name="Google Shape;279;p31"/>
            <p:cNvSpPr txBox="1"/>
            <p:nvPr/>
          </p:nvSpPr>
          <p:spPr>
            <a:xfrm>
              <a:off x="500851" y="3697348"/>
              <a:ext cx="4940100" cy="9540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b" anchorCtr="0">
              <a:spAutoFit/>
            </a:bodyPr>
            <a:lstStyle/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a low-cost non-verbal risk perception ability assessment system for construction workers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215900" marR="0" lvl="0" indent="-19685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>
                  <a:schemeClr val="dk1"/>
                </a:buClr>
                <a:buSzPts val="700"/>
                <a:buFont typeface="Montserrat"/>
                <a:buChar char="✔"/>
              </a:pPr>
              <a:r>
                <a:rPr lang="ko" sz="700" dirty="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Development of AI technology for automatic recognition of risk factors in industrial sites based on CCTV footage</a:t>
              </a: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0" marR="0" lvl="0" indent="0" algn="just" rtl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None/>
              </a:pPr>
              <a:endParaRPr sz="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725138" y="3480900"/>
              <a:ext cx="4479600" cy="273900"/>
            </a:xfrm>
            <a:prstGeom prst="roundRect">
              <a:avLst>
                <a:gd name="adj" fmla="val 16667"/>
              </a:avLst>
            </a:prstGeom>
            <a:solidFill>
              <a:srgbClr val="33333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ko" sz="800" dirty="0">
                  <a:solidFill>
                    <a:schemeClr val="lt1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AI-based Worker Safety Management Technology</a:t>
              </a:r>
              <a:endParaRPr sz="800" dirty="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  <p:pic>
          <p:nvPicPr>
            <p:cNvPr id="281" name="Google Shape;281;p31"/>
            <p:cNvPicPr preferRelativeResize="0"/>
            <p:nvPr/>
          </p:nvPicPr>
          <p:blipFill rotWithShape="1">
            <a:blip r:embed="rId5">
              <a:alphaModFix/>
            </a:blip>
            <a:srcRect l="2837" b="12762"/>
            <a:stretch/>
          </p:blipFill>
          <p:spPr>
            <a:xfrm>
              <a:off x="5660925" y="3150850"/>
              <a:ext cx="2368200" cy="1424700"/>
            </a:xfrm>
            <a:prstGeom prst="roundRect">
              <a:avLst>
                <a:gd name="adj" fmla="val 5286"/>
              </a:avLst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FEE58F82-A4EE-E64F-B8FC-047C4E5E11EF}"/>
              </a:ext>
            </a:extLst>
          </p:cNvPr>
          <p:cNvGrpSpPr/>
          <p:nvPr/>
        </p:nvGrpSpPr>
        <p:grpSpPr>
          <a:xfrm>
            <a:off x="-207390" y="197963"/>
            <a:ext cx="9648334" cy="2300140"/>
            <a:chOff x="-207390" y="197963"/>
            <a:chExt cx="9648334" cy="230014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1268353-33E7-CBAF-6AAB-C1113822CF1E}"/>
                </a:ext>
              </a:extLst>
            </p:cNvPr>
            <p:cNvSpPr/>
            <p:nvPr/>
          </p:nvSpPr>
          <p:spPr>
            <a:xfrm>
              <a:off x="-207390" y="197963"/>
              <a:ext cx="9648334" cy="2300140"/>
            </a:xfrm>
            <a:prstGeom prst="roundRect">
              <a:avLst>
                <a:gd name="adj" fmla="val 60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0C599B9-662B-6BAD-0AA1-611E18003B8D}"/>
                </a:ext>
              </a:extLst>
            </p:cNvPr>
            <p:cNvGrpSpPr/>
            <p:nvPr/>
          </p:nvGrpSpPr>
          <p:grpSpPr>
            <a:xfrm>
              <a:off x="-155543" y="391741"/>
              <a:ext cx="4727543" cy="2051760"/>
              <a:chOff x="28279" y="391741"/>
              <a:chExt cx="4727543" cy="2051760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E1C296A8-2521-CA45-869B-FAA20B1E1D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279" y="391741"/>
                <a:ext cx="4727543" cy="1688943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75DEEB3-0B86-2401-D095-C0E81E4190F4}"/>
                  </a:ext>
                </a:extLst>
              </p:cNvPr>
              <p:cNvSpPr txBox="1"/>
              <p:nvPr/>
            </p:nvSpPr>
            <p:spPr>
              <a:xfrm>
                <a:off x="28279" y="2197280"/>
                <a:ext cx="4572000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Montserrat SemiBold" panose="00000700000000000000" pitchFamily="2" charset="0"/>
                  </a:rPr>
                  <a:t>Non-work Factors Classification Process</a:t>
                </a:r>
                <a:endParaRPr lang="ko-KR" altLang="en-US" sz="1000" dirty="0">
                  <a:latin typeface="Montserrat SemiBold" panose="00000700000000000000" pitchFamily="2" charset="0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C05DAC87-34E3-50A5-B05C-0E1C4E11C9D3}"/>
                </a:ext>
              </a:extLst>
            </p:cNvPr>
            <p:cNvGrpSpPr/>
            <p:nvPr/>
          </p:nvGrpSpPr>
          <p:grpSpPr>
            <a:xfrm>
              <a:off x="4572000" y="248552"/>
              <a:ext cx="4572000" cy="2194949"/>
              <a:chOff x="4755821" y="248552"/>
              <a:chExt cx="4572000" cy="2194949"/>
            </a:xfrm>
          </p:grpSpPr>
          <p:pic>
            <p:nvPicPr>
              <p:cNvPr id="8" name="그림 7">
                <a:extLst>
                  <a:ext uri="{FF2B5EF4-FFF2-40B4-BE49-F238E27FC236}">
                    <a16:creationId xmlns:a16="http://schemas.microsoft.com/office/drawing/2014/main" id="{BFE24464-FFA5-B5B5-FED5-D1440EE303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9644" y="248552"/>
                <a:ext cx="4388177" cy="1975323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94C954C-045C-D260-3D0C-4532289A354C}"/>
                  </a:ext>
                </a:extLst>
              </p:cNvPr>
              <p:cNvSpPr txBox="1"/>
              <p:nvPr/>
            </p:nvSpPr>
            <p:spPr>
              <a:xfrm>
                <a:off x="4755821" y="2197280"/>
                <a:ext cx="4572000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Montserrat SemiBold" panose="00000700000000000000" pitchFamily="2" charset="0"/>
                  </a:rPr>
                  <a:t>Classification of Non-work Factors in Adv-FMR Check Sheet</a:t>
                </a:r>
                <a:endParaRPr lang="ko-KR" altLang="en-US" sz="1000" dirty="0">
                  <a:latin typeface="Montserrat SemiBold" panose="000007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1558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E9E4B6-E0CB-62A5-E340-9AA4424CAF34}"/>
              </a:ext>
            </a:extLst>
          </p:cNvPr>
          <p:cNvGrpSpPr/>
          <p:nvPr/>
        </p:nvGrpSpPr>
        <p:grpSpPr>
          <a:xfrm>
            <a:off x="61260" y="408436"/>
            <a:ext cx="9021480" cy="4326628"/>
            <a:chOff x="61260" y="408436"/>
            <a:chExt cx="9021480" cy="432662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F7D070B-5CCF-A444-7DC3-AADFB29B26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260" y="408436"/>
              <a:ext cx="9021480" cy="4326628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4F888FB-DAD0-A86E-CD74-145E9EB7D3EF}"/>
                </a:ext>
              </a:extLst>
            </p:cNvPr>
            <p:cNvSpPr/>
            <p:nvPr/>
          </p:nvSpPr>
          <p:spPr>
            <a:xfrm>
              <a:off x="141401" y="480766"/>
              <a:ext cx="777711" cy="293861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  <a:latin typeface="Montserrat SemiBold" panose="00000700000000000000" pitchFamily="2" charset="0"/>
                </a:rPr>
                <a:t>YEAR 1</a:t>
              </a:r>
              <a:endParaRPr lang="ko-KR" altLang="en-US" sz="1200" dirty="0">
                <a:solidFill>
                  <a:srgbClr val="FF0000"/>
                </a:solidFill>
                <a:latin typeface="Montserrat SemiBold" panose="00000700000000000000" pitchFamily="2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8B987E4-8883-17F0-2540-7593E9F09CC8}"/>
                </a:ext>
              </a:extLst>
            </p:cNvPr>
            <p:cNvSpPr/>
            <p:nvPr/>
          </p:nvSpPr>
          <p:spPr>
            <a:xfrm>
              <a:off x="2424258" y="3112415"/>
              <a:ext cx="777711" cy="293861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385723"/>
                  </a:solidFill>
                  <a:latin typeface="Montserrat SemiBold" panose="00000700000000000000" pitchFamily="2" charset="0"/>
                </a:rPr>
                <a:t>YEAR 2</a:t>
              </a:r>
              <a:endParaRPr lang="ko-KR" altLang="en-US" sz="1200" dirty="0">
                <a:solidFill>
                  <a:srgbClr val="385723"/>
                </a:solidFill>
                <a:latin typeface="Montserrat SemiBold" panose="00000700000000000000" pitchFamily="2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6B2436B-8F14-9FA0-77BE-CF9AF8365EE1}"/>
                </a:ext>
              </a:extLst>
            </p:cNvPr>
            <p:cNvSpPr/>
            <p:nvPr/>
          </p:nvSpPr>
          <p:spPr>
            <a:xfrm>
              <a:off x="249810" y="1286759"/>
              <a:ext cx="1852367" cy="47134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1. Cycle Time and Measuring Methods Definition based on Individual Equipment Operations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3F03170-DC8A-C7DC-7BDA-401AA156BFA3}"/>
                </a:ext>
              </a:extLst>
            </p:cNvPr>
            <p:cNvSpPr/>
            <p:nvPr/>
          </p:nvSpPr>
          <p:spPr>
            <a:xfrm>
              <a:off x="2275785" y="438247"/>
              <a:ext cx="1134165" cy="46424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2. Data Collection </a:t>
              </a:r>
            </a:p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(Image / Sound)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29C87CA-B91C-CC80-87D0-5831A1D40CB1}"/>
                </a:ext>
              </a:extLst>
            </p:cNvPr>
            <p:cNvSpPr/>
            <p:nvPr/>
          </p:nvSpPr>
          <p:spPr>
            <a:xfrm>
              <a:off x="3589624" y="437365"/>
              <a:ext cx="1853914" cy="20557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3. Computer Vision Model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A4BC7FD-818D-5B4D-EFA8-74717C533DF6}"/>
                </a:ext>
              </a:extLst>
            </p:cNvPr>
            <p:cNvSpPr/>
            <p:nvPr/>
          </p:nvSpPr>
          <p:spPr>
            <a:xfrm>
              <a:off x="5606545" y="438247"/>
              <a:ext cx="1169193" cy="46424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4. Vision-based Operation Time Measurement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636FEC3-D386-E04D-15DE-A8267070A4FD}"/>
                </a:ext>
              </a:extLst>
            </p:cNvPr>
            <p:cNvSpPr/>
            <p:nvPr/>
          </p:nvSpPr>
          <p:spPr>
            <a:xfrm>
              <a:off x="6963956" y="437365"/>
              <a:ext cx="1951543" cy="55359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7. Equipment Operation Time / Cycle Time Estimation Using Integrated Information of Image and Sound Data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2C1451E-B487-74C0-0430-622844BFC6A6}"/>
                </a:ext>
              </a:extLst>
            </p:cNvPr>
            <p:cNvSpPr/>
            <p:nvPr/>
          </p:nvSpPr>
          <p:spPr>
            <a:xfrm>
              <a:off x="3589624" y="3195991"/>
              <a:ext cx="1853914" cy="20557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5. Sound Recognition Model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487E862-6C1A-C046-FF02-FC03A64269A0}"/>
                </a:ext>
              </a:extLst>
            </p:cNvPr>
            <p:cNvSpPr/>
            <p:nvPr/>
          </p:nvSpPr>
          <p:spPr>
            <a:xfrm>
              <a:off x="5605246" y="3195991"/>
              <a:ext cx="1169193" cy="464247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rgbClr val="91919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700" dirty="0">
                  <a:solidFill>
                    <a:schemeClr val="tx1"/>
                  </a:solidFill>
                  <a:latin typeface="Montserrat" panose="00000500000000000000" pitchFamily="2" charset="0"/>
                </a:rPr>
                <a:t>Task 6. Sound-based Operation Time Measurement</a:t>
              </a:r>
              <a:endParaRPr lang="ko-KR" altLang="en-US" sz="700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18297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209</Words>
  <Application>Microsoft Office PowerPoint</Application>
  <PresentationFormat>화면 슬라이드 쇼(16:9)</PresentationFormat>
  <Paragraphs>24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Malgun Gothic</vt:lpstr>
      <vt:lpstr>Montserrat</vt:lpstr>
      <vt:lpstr>Arial</vt:lpstr>
      <vt:lpstr>Montserrat SemiBold</vt:lpstr>
      <vt:lpstr>Nanum Gothic</vt:lpstr>
      <vt:lpstr>Noto Sans Symbols</vt:lpstr>
      <vt:lpstr>Simple Light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separk</dc:creator>
  <cp:lastModifiedBy>Seongeun</cp:lastModifiedBy>
  <cp:revision>6</cp:revision>
  <dcterms:modified xsi:type="dcterms:W3CDTF">2023-10-05T13:57:53Z</dcterms:modified>
</cp:coreProperties>
</file>